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00" d="100"/>
          <a:sy n="100" d="100"/>
        </p:scale>
        <p:origin x="72"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0C332C-BF4E-4381-9CBA-2C960EA3EA1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9F77861-CD60-4DB1-8BB0-CFE7A305C3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CF9C664-F030-42D2-9AA9-DD0CDB1E2886}"/>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5" name="フッター プレースホルダー 4">
            <a:extLst>
              <a:ext uri="{FF2B5EF4-FFF2-40B4-BE49-F238E27FC236}">
                <a16:creationId xmlns:a16="http://schemas.microsoft.com/office/drawing/2014/main" id="{25F90CDE-4426-4420-931E-8CD23F6D6B2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784E56-67E1-42EC-B19E-3A8039974929}"/>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3790593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DDA840-533C-443E-96C7-C33C8060C5C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2D0DD26-E396-4BDF-BA58-E6C6D204E2E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C45C6D2-0DF5-4850-873E-4A232BAB1F58}"/>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5" name="フッター プレースホルダー 4">
            <a:extLst>
              <a:ext uri="{FF2B5EF4-FFF2-40B4-BE49-F238E27FC236}">
                <a16:creationId xmlns:a16="http://schemas.microsoft.com/office/drawing/2014/main" id="{2727C8FA-79B1-424B-BBF4-2034779740B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A902A95-1B2E-4C37-A6AB-27188749E299}"/>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3764216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94D0B07-868F-49FC-9C6A-74CB1F190EC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E24779E-BDEE-4706-A9E9-7292E62CBCD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C090052-CB8F-410E-824D-5A16A08EDE3E}"/>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5" name="フッター プレースホルダー 4">
            <a:extLst>
              <a:ext uri="{FF2B5EF4-FFF2-40B4-BE49-F238E27FC236}">
                <a16:creationId xmlns:a16="http://schemas.microsoft.com/office/drawing/2014/main" id="{19EBE4CE-AFC2-41C4-9123-42B14BF2BD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AB6C469-8868-41E5-94E2-E97BB395E135}"/>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2253812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5947F1-A127-4DE4-8E17-65CA8EFE4A6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AA4115E-D669-4AAE-9EB2-A334E98AF3A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6EACEC0-C8D9-4988-B3ED-A1DB9A8B198D}"/>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5" name="フッター プレースホルダー 4">
            <a:extLst>
              <a:ext uri="{FF2B5EF4-FFF2-40B4-BE49-F238E27FC236}">
                <a16:creationId xmlns:a16="http://schemas.microsoft.com/office/drawing/2014/main" id="{BA0F6590-87F3-4718-B28C-05B61E47B3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C446C78-63DD-40E3-A165-4492AC440A40}"/>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351844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6E1D0C-1E2F-43A3-94B4-EF05AEAA6CD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9AA673B-3A55-4957-9F0E-4CE3C7F6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DF14D38-2E50-43A8-9D32-567E2C51B4FF}"/>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5" name="フッター プレースホルダー 4">
            <a:extLst>
              <a:ext uri="{FF2B5EF4-FFF2-40B4-BE49-F238E27FC236}">
                <a16:creationId xmlns:a16="http://schemas.microsoft.com/office/drawing/2014/main" id="{8678A432-1359-43A7-93B9-AB24C0BA09A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830AEC-7919-4B1A-BCB1-264819F67DDE}"/>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33446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A75D2B-BFF0-40B9-85BE-C2952AA3ABD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7A743DB-775C-4FED-8F52-6DDAEDF9728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B3DCAAE-B61C-480A-9C8C-0EEA4FB6431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D36F7AF-49E3-4E8C-ACB3-029FE3B1257B}"/>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6" name="フッター プレースホルダー 5">
            <a:extLst>
              <a:ext uri="{FF2B5EF4-FFF2-40B4-BE49-F238E27FC236}">
                <a16:creationId xmlns:a16="http://schemas.microsoft.com/office/drawing/2014/main" id="{8038EC65-FD5B-4B89-A09A-96A32C598C0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0A12E9E-FB6C-4334-8DCB-6C47EBD69745}"/>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3971864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E4BB02-5396-4931-941E-B2C3B5A6CA3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618A21-1626-4DD0-888D-FE4FA299A1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44B3075-2639-4BD8-81B6-982620A26D7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D4BC4C1-AB93-44C5-AA51-E5F0984EB4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D357CF3-DD9D-4818-B6C9-4B662D5AA6E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E9C2E0D-E278-4D62-A850-0FAC0DF87427}"/>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8" name="フッター プレースホルダー 7">
            <a:extLst>
              <a:ext uri="{FF2B5EF4-FFF2-40B4-BE49-F238E27FC236}">
                <a16:creationId xmlns:a16="http://schemas.microsoft.com/office/drawing/2014/main" id="{FCBBCB8A-6569-4E66-9542-00737AC7336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5981D51-5F3C-426E-90AA-ED7CAED9D009}"/>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2064051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941E12-AC4E-4085-A1C8-AB4C058D896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04AC07C-B69E-4805-B27A-AE5C501F297B}"/>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4" name="フッター プレースホルダー 3">
            <a:extLst>
              <a:ext uri="{FF2B5EF4-FFF2-40B4-BE49-F238E27FC236}">
                <a16:creationId xmlns:a16="http://schemas.microsoft.com/office/drawing/2014/main" id="{A6F39736-EEC9-4FD7-99D5-9BE7536B5C9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056E601-9B84-4E8A-A976-7340A282ECA7}"/>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4115775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CC23A05-AB2C-4EBD-A4E8-95126C98490C}"/>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3" name="フッター プレースホルダー 2">
            <a:extLst>
              <a:ext uri="{FF2B5EF4-FFF2-40B4-BE49-F238E27FC236}">
                <a16:creationId xmlns:a16="http://schemas.microsoft.com/office/drawing/2014/main" id="{29D99F66-F386-48EE-8E63-1812D55021B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716FD4A-2F3C-4737-97C2-398ED313C5B6}"/>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2357115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B39E7B-56CC-4F56-81D0-B4ED1733F54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C9A06EC-EB87-4876-9B3C-990B215362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683C79A-8288-4D8F-8FC6-1DD19B00D1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9DB31B5-10F0-4A81-B4B9-5C0C62280456}"/>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6" name="フッター プレースホルダー 5">
            <a:extLst>
              <a:ext uri="{FF2B5EF4-FFF2-40B4-BE49-F238E27FC236}">
                <a16:creationId xmlns:a16="http://schemas.microsoft.com/office/drawing/2014/main" id="{6B994F38-6196-4D04-809D-67F098F60D0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E15156-63EF-47D1-9586-6C188D4ACCDD}"/>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878708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851EE1-C3DD-4F2E-BEC4-07AD7F3F8C0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08F8E73-24DD-452D-9290-D9D7A5B1FC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AFF1A45-18D4-4544-A94F-2621094A2E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530F095-50D0-4CF5-8957-F098A5FB75E9}"/>
              </a:ext>
            </a:extLst>
          </p:cNvPr>
          <p:cNvSpPr>
            <a:spLocks noGrp="1"/>
          </p:cNvSpPr>
          <p:nvPr>
            <p:ph type="dt" sz="half" idx="10"/>
          </p:nvPr>
        </p:nvSpPr>
        <p:spPr/>
        <p:txBody>
          <a:bodyPr/>
          <a:lstStyle/>
          <a:p>
            <a:fld id="{228CAB68-BC65-43A2-BD86-BE759DA9F10A}" type="datetimeFigureOut">
              <a:rPr kumimoji="1" lang="ja-JP" altLang="en-US" smtClean="0"/>
              <a:t>2023/10/25</a:t>
            </a:fld>
            <a:endParaRPr kumimoji="1" lang="ja-JP" altLang="en-US"/>
          </a:p>
        </p:txBody>
      </p:sp>
      <p:sp>
        <p:nvSpPr>
          <p:cNvPr id="6" name="フッター プレースホルダー 5">
            <a:extLst>
              <a:ext uri="{FF2B5EF4-FFF2-40B4-BE49-F238E27FC236}">
                <a16:creationId xmlns:a16="http://schemas.microsoft.com/office/drawing/2014/main" id="{F5BFF330-C285-49F0-ABF3-E85DBA0864E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4DCED67-42A9-44CC-8F10-55C27859D993}"/>
              </a:ext>
            </a:extLst>
          </p:cNvPr>
          <p:cNvSpPr>
            <a:spLocks noGrp="1"/>
          </p:cNvSpPr>
          <p:nvPr>
            <p:ph type="sldNum" sz="quarter" idx="12"/>
          </p:nvPr>
        </p:nvSpPr>
        <p:spPr/>
        <p:txBody>
          <a:body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1576794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4689F93-66D6-4A42-8746-432393F512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9AB06CF-FD5B-4A0B-AC7A-1B8ED41256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71C02D-7E53-448D-9C1B-74EA75658F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8CAB68-BC65-43A2-BD86-BE759DA9F10A}" type="datetimeFigureOut">
              <a:rPr kumimoji="1" lang="ja-JP" altLang="en-US" smtClean="0"/>
              <a:t>2023/10/25</a:t>
            </a:fld>
            <a:endParaRPr kumimoji="1" lang="ja-JP" altLang="en-US"/>
          </a:p>
        </p:txBody>
      </p:sp>
      <p:sp>
        <p:nvSpPr>
          <p:cNvPr id="5" name="フッター プレースホルダー 4">
            <a:extLst>
              <a:ext uri="{FF2B5EF4-FFF2-40B4-BE49-F238E27FC236}">
                <a16:creationId xmlns:a16="http://schemas.microsoft.com/office/drawing/2014/main" id="{E4810B2D-A749-46CB-86C3-F658FC42C4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8A9A952-9574-42BE-A657-1911BBBCC6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5C9F9-D0EB-4263-AAA1-0244E87B331C}" type="slidenum">
              <a:rPr kumimoji="1" lang="ja-JP" altLang="en-US" smtClean="0"/>
              <a:t>‹#›</a:t>
            </a:fld>
            <a:endParaRPr kumimoji="1" lang="ja-JP" altLang="en-US"/>
          </a:p>
        </p:txBody>
      </p:sp>
    </p:spTree>
    <p:extLst>
      <p:ext uri="{BB962C8B-B14F-4D97-AF65-F5344CB8AC3E}">
        <p14:creationId xmlns:p14="http://schemas.microsoft.com/office/powerpoint/2010/main" val="1651488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97F7150-3D79-4A98-B0AB-18D239EE6B83}"/>
              </a:ext>
            </a:extLst>
          </p:cNvPr>
          <p:cNvSpPr/>
          <p:nvPr/>
        </p:nvSpPr>
        <p:spPr>
          <a:xfrm>
            <a:off x="188639" y="128464"/>
            <a:ext cx="6581438" cy="504000"/>
          </a:xfrm>
          <a:prstGeom prst="rect">
            <a:avLst/>
          </a:prstGeom>
          <a:solidFill>
            <a:srgbClr val="F79646">
              <a:lumMod val="5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共助のまちづくり補助金</a:t>
            </a:r>
            <a:endParaRPr kumimoji="0" lang="ja-JP" altLang="en-US" sz="2400"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id="{F8F8A4E0-D3F4-400F-B15E-32D55705850F}"/>
              </a:ext>
            </a:extLst>
          </p:cNvPr>
          <p:cNvSpPr/>
          <p:nvPr/>
        </p:nvSpPr>
        <p:spPr>
          <a:xfrm>
            <a:off x="188640" y="776616"/>
            <a:ext cx="648000" cy="567154"/>
          </a:xfrm>
          <a:prstGeom prst="rect">
            <a:avLst/>
          </a:prstGeom>
          <a:solidFill>
            <a:srgbClr val="F79646">
              <a:lumMod val="5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目的</a:t>
            </a:r>
          </a:p>
        </p:txBody>
      </p:sp>
      <p:sp>
        <p:nvSpPr>
          <p:cNvPr id="7" name="正方形/長方形 6">
            <a:extLst>
              <a:ext uri="{FF2B5EF4-FFF2-40B4-BE49-F238E27FC236}">
                <a16:creationId xmlns:a16="http://schemas.microsoft.com/office/drawing/2014/main" id="{9227B470-0F6D-4644-ABA4-78EF62DF7157}"/>
              </a:ext>
            </a:extLst>
          </p:cNvPr>
          <p:cNvSpPr/>
          <p:nvPr/>
        </p:nvSpPr>
        <p:spPr>
          <a:xfrm>
            <a:off x="972410" y="776616"/>
            <a:ext cx="11018155" cy="567154"/>
          </a:xfrm>
          <a:prstGeom prst="rect">
            <a:avLst/>
          </a:prstGeom>
          <a:noFill/>
          <a:ln w="12700" cap="flat" cmpd="sng" algn="ctr">
            <a:solidFill>
              <a:srgbClr val="F79646">
                <a:lumMod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安心・安全で住みやすいまちづくり活動を進めるため、区又は町内会（以下「自治会」という）の事業縮小や加入者減少といった問題等に対し、自治会の持続・活性化を図るため、自発的に取り組みを行う自治会を支援します。</a:t>
            </a:r>
          </a:p>
        </p:txBody>
      </p:sp>
      <p:sp>
        <p:nvSpPr>
          <p:cNvPr id="8" name="正方形/長方形 7">
            <a:extLst>
              <a:ext uri="{FF2B5EF4-FFF2-40B4-BE49-F238E27FC236}">
                <a16:creationId xmlns:a16="http://schemas.microsoft.com/office/drawing/2014/main" id="{703F22A3-0122-4733-A428-E0F1C94EFB5E}"/>
              </a:ext>
            </a:extLst>
          </p:cNvPr>
          <p:cNvSpPr/>
          <p:nvPr/>
        </p:nvSpPr>
        <p:spPr>
          <a:xfrm>
            <a:off x="188639" y="1487921"/>
            <a:ext cx="648000" cy="4101846"/>
          </a:xfrm>
          <a:prstGeom prst="rect">
            <a:avLst/>
          </a:prstGeom>
          <a:solidFill>
            <a:srgbClr val="F79646">
              <a:lumMod val="5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補助</a:t>
            </a:r>
            <a:endParaRPr kumimoji="0" lang="en-US" altLang="ja-JP"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対象</a:t>
            </a:r>
            <a:endParaRPr kumimoji="0" lang="en-US" altLang="ja-JP"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事業</a:t>
            </a:r>
          </a:p>
        </p:txBody>
      </p:sp>
      <p:graphicFrame>
        <p:nvGraphicFramePr>
          <p:cNvPr id="9" name="表 8">
            <a:extLst>
              <a:ext uri="{FF2B5EF4-FFF2-40B4-BE49-F238E27FC236}">
                <a16:creationId xmlns:a16="http://schemas.microsoft.com/office/drawing/2014/main" id="{75AAAB2A-B3EF-423B-91E6-14E8666A851A}"/>
              </a:ext>
            </a:extLst>
          </p:cNvPr>
          <p:cNvGraphicFramePr>
            <a:graphicFrameLocks noGrp="1"/>
          </p:cNvGraphicFramePr>
          <p:nvPr>
            <p:extLst>
              <p:ext uri="{D42A27DB-BD31-4B8C-83A1-F6EECF244321}">
                <p14:modId xmlns:p14="http://schemas.microsoft.com/office/powerpoint/2010/main" val="626710490"/>
              </p:ext>
            </p:extLst>
          </p:nvPr>
        </p:nvGraphicFramePr>
        <p:xfrm>
          <a:off x="972409" y="1487923"/>
          <a:ext cx="11029091" cy="4101841"/>
        </p:xfrm>
        <a:graphic>
          <a:graphicData uri="http://schemas.openxmlformats.org/drawingml/2006/table">
            <a:tbl>
              <a:tblPr firstRow="1" bandRow="1"/>
              <a:tblGrid>
                <a:gridCol w="1961622">
                  <a:extLst>
                    <a:ext uri="{9D8B030D-6E8A-4147-A177-3AD203B41FA5}">
                      <a16:colId xmlns:a16="http://schemas.microsoft.com/office/drawing/2014/main" val="1074706703"/>
                    </a:ext>
                  </a:extLst>
                </a:gridCol>
                <a:gridCol w="4914569">
                  <a:extLst>
                    <a:ext uri="{9D8B030D-6E8A-4147-A177-3AD203B41FA5}">
                      <a16:colId xmlns:a16="http://schemas.microsoft.com/office/drawing/2014/main" val="3886971109"/>
                    </a:ext>
                  </a:extLst>
                </a:gridCol>
                <a:gridCol w="1895475">
                  <a:extLst>
                    <a:ext uri="{9D8B030D-6E8A-4147-A177-3AD203B41FA5}">
                      <a16:colId xmlns:a16="http://schemas.microsoft.com/office/drawing/2014/main" val="677932033"/>
                    </a:ext>
                  </a:extLst>
                </a:gridCol>
                <a:gridCol w="2257425">
                  <a:extLst>
                    <a:ext uri="{9D8B030D-6E8A-4147-A177-3AD203B41FA5}">
                      <a16:colId xmlns:a16="http://schemas.microsoft.com/office/drawing/2014/main" val="2592414826"/>
                    </a:ext>
                  </a:extLst>
                </a:gridCol>
              </a:tblGrid>
              <a:tr h="311562">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200" b="1" i="0" baseline="0" dirty="0">
                          <a:solidFill>
                            <a:schemeClr val="tx1"/>
                          </a:solidFill>
                          <a:latin typeface="Segoe UI Emoji" panose="020B0502040204020203" pitchFamily="34" charset="0"/>
                          <a:ea typeface="BIZ UDゴシック" panose="020B0400000000000000" pitchFamily="49" charset="-128"/>
                        </a:rPr>
                        <a:t>事業名</a:t>
                      </a:r>
                    </a:p>
                  </a:txBody>
                  <a:tcPr marL="72000" marR="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200" b="1" i="0" baseline="0" dirty="0">
                          <a:solidFill>
                            <a:schemeClr val="tx1"/>
                          </a:solidFill>
                          <a:latin typeface="Segoe UI Emoji" panose="020B0502040204020203" pitchFamily="34" charset="0"/>
                          <a:ea typeface="BIZ UDゴシック" panose="020B0400000000000000" pitchFamily="49" charset="-128"/>
                        </a:rPr>
                        <a:t>事業内容（自治会が実施し、新規または拡充となるもの）</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F79646">
                        <a:lumMod val="20000"/>
                        <a:lumOff val="80000"/>
                      </a:srgbClr>
                    </a:solidFill>
                  </a:tcPr>
                </a:tc>
                <a:tc>
                  <a:txBody>
                    <a:bodyPr/>
                    <a:lstStyle/>
                    <a:p>
                      <a:pPr algn="ctr"/>
                      <a:r>
                        <a:rPr kumimoji="1" lang="ja-JP" altLang="en-US" sz="1200" b="1" i="0" baseline="0" dirty="0">
                          <a:solidFill>
                            <a:schemeClr val="tx1"/>
                          </a:solidFill>
                          <a:latin typeface="Segoe UI Emoji" panose="020B0502040204020203" pitchFamily="34" charset="0"/>
                          <a:ea typeface="BIZ UDゴシック" panose="020B0400000000000000" pitchFamily="49" charset="-128"/>
                        </a:rPr>
                        <a:t>補助限度額</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F79646">
                        <a:lumMod val="20000"/>
                        <a:lumOff val="80000"/>
                      </a:srgbClr>
                    </a:solidFill>
                  </a:tcPr>
                </a:tc>
                <a:tc>
                  <a:txBody>
                    <a:bodyPr/>
                    <a:lstStyle/>
                    <a:p>
                      <a:pPr algn="ctr"/>
                      <a:r>
                        <a:rPr kumimoji="1" lang="ja-JP" altLang="en-US" sz="1200" b="1" i="0" baseline="0" dirty="0">
                          <a:solidFill>
                            <a:schemeClr val="tx1"/>
                          </a:solidFill>
                          <a:latin typeface="Segoe UI Emoji" panose="020B0502040204020203" pitchFamily="34" charset="0"/>
                          <a:ea typeface="BIZ UDゴシック" panose="020B0400000000000000" pitchFamily="49" charset="-128"/>
                        </a:rPr>
                        <a:t>補助対象経費</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F79646">
                        <a:lumMod val="20000"/>
                        <a:lumOff val="80000"/>
                      </a:srgbClr>
                    </a:solidFill>
                  </a:tcPr>
                </a:tc>
                <a:extLst>
                  <a:ext uri="{0D108BD9-81ED-4DB2-BD59-A6C34878D82A}">
                    <a16:rowId xmlns:a16="http://schemas.microsoft.com/office/drawing/2014/main" val="2484720972"/>
                  </a:ext>
                </a:extLst>
              </a:tr>
              <a:tr h="507444">
                <a:tc rowSpan="2">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kumimoji="1" lang="ja-JP" altLang="en-US" sz="1200" b="1" i="0" baseline="0" dirty="0">
                          <a:solidFill>
                            <a:schemeClr val="tx1"/>
                          </a:solidFill>
                          <a:latin typeface="Segoe UI Emoji" panose="020B0502040204020203" pitchFamily="34" charset="0"/>
                          <a:ea typeface="BIZ UDゴシック" panose="020B0400000000000000" pitchFamily="49" charset="-128"/>
                        </a:rPr>
                        <a:t>１．コミュニティ推進事業</a:t>
                      </a:r>
                    </a:p>
                  </a:txBody>
                  <a:tcPr marL="72000" marR="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kumimoji="1" lang="ja-JP" altLang="en-US" sz="1200" b="0" i="0" baseline="0" dirty="0">
                          <a:solidFill>
                            <a:schemeClr val="tx1"/>
                          </a:solidFill>
                          <a:latin typeface="Segoe UI Emoji" panose="020B0502040204020203" pitchFamily="34" charset="0"/>
                          <a:ea typeface="BIZ UDゴシック" panose="020B0400000000000000" pitchFamily="49" charset="-128"/>
                        </a:rPr>
                        <a:t>地域のコミュニティづくりを推進、担い手不足の解消のために、多様な人材が自治会活動に関わることができる取り組みを支援</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rowSpan="2">
                  <a:txBody>
                    <a:bodyPr/>
                    <a:lstStyle/>
                    <a:p>
                      <a:r>
                        <a:rPr kumimoji="1" lang="ja-JP" altLang="en-US" sz="1200" b="0" i="0" baseline="0" dirty="0">
                          <a:solidFill>
                            <a:schemeClr val="tx1"/>
                          </a:solidFill>
                          <a:latin typeface="Segoe UI Emoji" panose="020B0502040204020203" pitchFamily="34" charset="0"/>
                          <a:ea typeface="BIZ UDゴシック" panose="020B0400000000000000" pitchFamily="49" charset="-128"/>
                        </a:rPr>
                        <a:t>１０万円</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報償費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消耗品費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食糧費 </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印刷製本費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通信運搬費 </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保険料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委託料</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使用料及び賃借料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備品購入費</a:t>
                      </a:r>
                      <a:endParaRPr kumimoji="1" lang="ja-JP" altLang="en-US" sz="110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57369355"/>
                  </a:ext>
                </a:extLst>
              </a:tr>
              <a:tr h="409502">
                <a:tc vMerge="1">
                  <a:txBody>
                    <a:bodyPr/>
                    <a:lstStyle/>
                    <a:p>
                      <a:endParaRPr kumimoji="1" lang="ja-JP" altLang="en-US" dirty="0"/>
                    </a:p>
                  </a:txBody>
                  <a:tcPr>
                    <a:lnT w="12700" cmpd="sng">
                      <a:noFill/>
                      <a:prstDash val="solid"/>
                    </a:lnT>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266700" indent="-266700"/>
                      <a:r>
                        <a:rPr kumimoji="1" lang="en-US" altLang="ja-JP" sz="900" b="0" i="0" baseline="0" dirty="0">
                          <a:solidFill>
                            <a:schemeClr val="tx1"/>
                          </a:solidFill>
                          <a:latin typeface="Segoe UI Emoji" panose="020B0502040204020203" pitchFamily="34" charset="0"/>
                          <a:ea typeface="BIZ UDゴシック" panose="020B0400000000000000" pitchFamily="49" charset="-128"/>
                        </a:rPr>
                        <a:t>(</a:t>
                      </a: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例</a:t>
                      </a:r>
                      <a:r>
                        <a:rPr kumimoji="1" lang="en-US" altLang="ja-JP" sz="900" b="0" i="0" baseline="0" dirty="0">
                          <a:solidFill>
                            <a:schemeClr val="tx1"/>
                          </a:solidFill>
                          <a:latin typeface="Segoe UI Emoji" panose="020B0502040204020203" pitchFamily="34" charset="0"/>
                          <a:ea typeface="BIZ UDゴシック" panose="020B0400000000000000" pitchFamily="49" charset="-128"/>
                        </a:rPr>
                        <a:t>)</a:t>
                      </a: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   地域単位での防災、子どもや高齢者の見守りなど地域でのつながりを築くイベントの開催、多様な世代の参加者を増やすためのイベントの開催　など</a:t>
                      </a:r>
                      <a:endParaRPr kumimoji="1" lang="ja-JP" altLang="en-US" sz="105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266700" indent="-266700"/>
                      <a:endParaRPr kumimoji="1" lang="ja-JP" altLang="en-US" sz="105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266700" indent="-266700"/>
                      <a:endParaRPr kumimoji="1" lang="ja-JP" altLang="en-US" sz="105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381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0032606"/>
                  </a:ext>
                </a:extLst>
              </a:tr>
              <a:tr h="507444">
                <a:tc rowSpan="2">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i="0" baseline="0" dirty="0">
                          <a:solidFill>
                            <a:schemeClr val="tx1"/>
                          </a:solidFill>
                          <a:latin typeface="Segoe UI Emoji" panose="020B0502040204020203" pitchFamily="34" charset="0"/>
                          <a:ea typeface="BIZ UDゴシック" panose="020B0400000000000000" pitchFamily="49" charset="-128"/>
                        </a:rPr>
                        <a:t>２．加入促進事業</a:t>
                      </a:r>
                    </a:p>
                  </a:txBody>
                  <a:tcPr marL="72000" marR="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baseline="0" dirty="0">
                          <a:solidFill>
                            <a:schemeClr val="tx1"/>
                          </a:solidFill>
                          <a:latin typeface="Segoe UI Emoji" panose="020B0502040204020203" pitchFamily="34" charset="0"/>
                          <a:ea typeface="BIZ UDゴシック" panose="020B0400000000000000" pitchFamily="49" charset="-128"/>
                        </a:rPr>
                        <a:t>未加入者等への勧誘や自治会の情報発信、参加を促すための交流事業等を実施するなど加入促進の取り組みを支援</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Emoji" panose="020B0502040204020203" pitchFamily="34" charset="0"/>
                          <a:ea typeface="BIZ UDゴシック" panose="020B0400000000000000" pitchFamily="49" charset="-128"/>
                          <a:cs typeface="+mn-cs"/>
                        </a:rPr>
                        <a:t>１０万円</a:t>
                      </a:r>
                      <a:endParaRPr kumimoji="1" lang="en-US" altLang="ja-JP" sz="120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報償費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消耗品費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食糧費 </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印刷製本費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通信運搬費 </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保険料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委託料</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使用料及び賃借料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備品購入費</a:t>
                      </a:r>
                      <a:endParaRPr kumimoji="1" lang="ja-JP" altLang="en-US" sz="110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055444973"/>
                  </a:ext>
                </a:extLst>
              </a:tr>
              <a:tr h="409502">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266700" marR="0" lvl="0" indent="-266700" algn="l" defTabSz="685800" rtl="0" eaLnBrk="1" fontAlgn="auto" latinLnBrk="0" hangingPunct="1">
                        <a:lnSpc>
                          <a:spcPct val="100000"/>
                        </a:lnSpc>
                        <a:spcBef>
                          <a:spcPts val="0"/>
                        </a:spcBef>
                        <a:spcAft>
                          <a:spcPts val="0"/>
                        </a:spcAft>
                        <a:buClrTx/>
                        <a:buSzTx/>
                        <a:buFontTx/>
                        <a:buNone/>
                        <a:tabLst/>
                        <a:defRPr/>
                      </a:pPr>
                      <a:r>
                        <a:rPr kumimoji="1" lang="en-US" altLang="ja-JP" sz="900" b="0" i="0" baseline="0" dirty="0">
                          <a:solidFill>
                            <a:schemeClr val="tx1"/>
                          </a:solidFill>
                          <a:latin typeface="Segoe UI Emoji" panose="020B0502040204020203" pitchFamily="34" charset="0"/>
                          <a:ea typeface="BIZ UDゴシック" panose="020B0400000000000000" pitchFamily="49" charset="-128"/>
                        </a:rPr>
                        <a:t>(</a:t>
                      </a: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例</a:t>
                      </a:r>
                      <a:r>
                        <a:rPr kumimoji="1" lang="en-US" altLang="ja-JP" sz="900" b="0" i="0" baseline="0" dirty="0">
                          <a:solidFill>
                            <a:schemeClr val="tx1"/>
                          </a:solidFill>
                          <a:latin typeface="Segoe UI Emoji" panose="020B0502040204020203" pitchFamily="34" charset="0"/>
                          <a:ea typeface="BIZ UDゴシック" panose="020B0400000000000000" pitchFamily="49" charset="-128"/>
                        </a:rPr>
                        <a:t>)</a:t>
                      </a: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   自治会活動の周知をするためのホームページ、</a:t>
                      </a:r>
                      <a:r>
                        <a:rPr kumimoji="1" lang="en-US" altLang="ja-JP" sz="900" b="0" i="0" baseline="0" dirty="0">
                          <a:solidFill>
                            <a:schemeClr val="tx1"/>
                          </a:solidFill>
                          <a:latin typeface="Segoe UI Emoji" panose="020B0502040204020203" pitchFamily="34" charset="0"/>
                          <a:ea typeface="BIZ UDゴシック" panose="020B0400000000000000" pitchFamily="49" charset="-128"/>
                        </a:rPr>
                        <a:t>SNS</a:t>
                      </a: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等の開設、チラシの制作・配布、交流会等の開催　など</a:t>
                      </a: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vMerge="1">
                  <a:txBody>
                    <a:bodyPr/>
                    <a:lstStyle/>
                    <a:p>
                      <a:pPr marL="266700" marR="0" lvl="0" indent="-266700" algn="l" defTabSz="685800" rtl="0" eaLnBrk="1" fontAlgn="auto" latinLnBrk="0" hangingPunct="1">
                        <a:lnSpc>
                          <a:spcPct val="100000"/>
                        </a:lnSpc>
                        <a:spcBef>
                          <a:spcPts val="0"/>
                        </a:spcBef>
                        <a:spcAft>
                          <a:spcPts val="0"/>
                        </a:spcAft>
                        <a:buClrTx/>
                        <a:buSzTx/>
                        <a:buFontTx/>
                        <a:buNone/>
                        <a:tabLst/>
                        <a:defRPr/>
                      </a:pPr>
                      <a:endParaRPr kumimoji="1" lang="ja-JP" altLang="en-US" sz="90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266700" marR="0" lvl="0" indent="-266700" algn="l" defTabSz="685800" rtl="0" eaLnBrk="1" fontAlgn="auto" latinLnBrk="0" hangingPunct="1">
                        <a:lnSpc>
                          <a:spcPct val="100000"/>
                        </a:lnSpc>
                        <a:spcBef>
                          <a:spcPts val="0"/>
                        </a:spcBef>
                        <a:spcAft>
                          <a:spcPts val="0"/>
                        </a:spcAft>
                        <a:buClrTx/>
                        <a:buSzTx/>
                        <a:buFontTx/>
                        <a:buNone/>
                        <a:tabLst/>
                        <a:defRPr/>
                      </a:pPr>
                      <a:endParaRPr kumimoji="1" lang="ja-JP" altLang="en-US" sz="90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extLst>
                  <a:ext uri="{0D108BD9-81ED-4DB2-BD59-A6C34878D82A}">
                    <a16:rowId xmlns:a16="http://schemas.microsoft.com/office/drawing/2014/main" val="108633252"/>
                  </a:ext>
                </a:extLst>
              </a:tr>
              <a:tr h="687773">
                <a:tc rowSpan="2">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200" b="1" i="0" baseline="0" dirty="0">
                          <a:solidFill>
                            <a:schemeClr val="tx1"/>
                          </a:solidFill>
                          <a:latin typeface="Segoe UI Emoji" panose="020B0502040204020203" pitchFamily="34" charset="0"/>
                          <a:ea typeface="BIZ UDゴシック" panose="020B0400000000000000" pitchFamily="49" charset="-128"/>
                        </a:rPr>
                        <a:t>３．</a:t>
                      </a:r>
                      <a:r>
                        <a:rPr kumimoji="1" lang="ja-JP" altLang="en-US" sz="1200" b="1" i="0" u="none" strike="noStrike" kern="1200" cap="none" spc="0" normalizeH="0" baseline="0" noProof="0" dirty="0">
                          <a:ln>
                            <a:noFill/>
                          </a:ln>
                          <a:solidFill>
                            <a:prstClr val="black"/>
                          </a:solidFill>
                          <a:effectLst/>
                          <a:uLnTx/>
                          <a:uFillTx/>
                          <a:latin typeface="Segoe UI Emoji" panose="020B0502040204020203" pitchFamily="34" charset="0"/>
                          <a:ea typeface="BIZ UDゴシック" panose="020B0400000000000000" pitchFamily="49" charset="-128"/>
                          <a:cs typeface="+mn-cs"/>
                        </a:rPr>
                        <a:t>協力・連携事業</a:t>
                      </a:r>
                      <a:endParaRPr kumimoji="1" lang="ja-JP" altLang="en-US" sz="1200" b="1" i="0" baseline="0" dirty="0">
                        <a:solidFill>
                          <a:schemeClr val="tx1"/>
                        </a:solidFill>
                        <a:latin typeface="Segoe UI Emoji" panose="020B0502040204020203" pitchFamily="34" charset="0"/>
                        <a:ea typeface="BIZ UDゴシック" panose="020B0400000000000000" pitchFamily="49" charset="-128"/>
                      </a:endParaRPr>
                    </a:p>
                  </a:txBody>
                  <a:tcPr marL="72000" marR="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baseline="0" dirty="0">
                          <a:solidFill>
                            <a:schemeClr val="tx1"/>
                          </a:solidFill>
                          <a:latin typeface="Segoe UI Emoji" panose="020B0502040204020203" pitchFamily="34" charset="0"/>
                          <a:ea typeface="BIZ UDゴシック" panose="020B0400000000000000" pitchFamily="49" charset="-128"/>
                        </a:rPr>
                        <a:t>合同でイベントを開催するなど、複数の自治会が協力・連携して行う取り組みを支援</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baseline="0" dirty="0">
                          <a:solidFill>
                            <a:schemeClr val="tx1"/>
                          </a:solidFill>
                          <a:latin typeface="Segoe UI Emoji" panose="020B0502040204020203" pitchFamily="34" charset="0"/>
                          <a:ea typeface="BIZ UDゴシック" panose="020B0400000000000000" pitchFamily="49" charset="-128"/>
                        </a:rPr>
                        <a:t>２０万円＋参加自治会数</a:t>
                      </a:r>
                      <a:r>
                        <a:rPr kumimoji="1" lang="en-US" altLang="ja-JP" sz="1200" b="0" i="0" baseline="0" dirty="0">
                          <a:solidFill>
                            <a:schemeClr val="tx1"/>
                          </a:solidFill>
                          <a:latin typeface="Segoe UI Emoji" panose="020B0502040204020203" pitchFamily="34" charset="0"/>
                          <a:ea typeface="BIZ UDゴシック" panose="020B0400000000000000" pitchFamily="49" charset="-128"/>
                        </a:rPr>
                        <a:t>×</a:t>
                      </a:r>
                      <a:r>
                        <a:rPr kumimoji="1" lang="ja-JP" altLang="en-US" sz="1200" b="0" i="0" baseline="0" dirty="0">
                          <a:solidFill>
                            <a:schemeClr val="tx1"/>
                          </a:solidFill>
                          <a:latin typeface="Segoe UI Emoji" panose="020B0502040204020203" pitchFamily="34" charset="0"/>
                          <a:ea typeface="BIZ UDゴシック" panose="020B0400000000000000" pitchFamily="49" charset="-128"/>
                        </a:rPr>
                        <a:t>５万円</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報償費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消耗品費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食糧費 </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印刷製本費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通信運搬費 </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保険料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委託料</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使用料及び賃借料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備品購入費</a:t>
                      </a:r>
                      <a:endParaRPr kumimoji="1" lang="ja-JP" altLang="en-US" sz="110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1871517"/>
                  </a:ext>
                </a:extLst>
              </a:tr>
              <a:tr h="409502">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266700" marR="0" lvl="0" indent="-266700" algn="l" defTabSz="685800" rtl="0" eaLnBrk="1" fontAlgn="auto" latinLnBrk="0" hangingPunct="1">
                        <a:lnSpc>
                          <a:spcPct val="100000"/>
                        </a:lnSpc>
                        <a:spcBef>
                          <a:spcPts val="0"/>
                        </a:spcBef>
                        <a:spcAft>
                          <a:spcPts val="0"/>
                        </a:spcAft>
                        <a:buClrTx/>
                        <a:buSzTx/>
                        <a:buFontTx/>
                        <a:buNone/>
                        <a:tabLst/>
                        <a:defRPr/>
                      </a:pP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 </a:t>
                      </a:r>
                      <a:r>
                        <a:rPr kumimoji="1" lang="en-US" altLang="ja-JP" sz="900" b="0" i="0" baseline="0" dirty="0">
                          <a:solidFill>
                            <a:schemeClr val="tx1"/>
                          </a:solidFill>
                          <a:latin typeface="Segoe UI Emoji" panose="020B0502040204020203" pitchFamily="34" charset="0"/>
                          <a:ea typeface="BIZ UDゴシック" panose="020B0400000000000000" pitchFamily="49" charset="-128"/>
                        </a:rPr>
                        <a:t>(</a:t>
                      </a: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例</a:t>
                      </a:r>
                      <a:r>
                        <a:rPr kumimoji="1" lang="en-US" altLang="ja-JP" sz="900" b="0" i="0" baseline="0" dirty="0">
                          <a:solidFill>
                            <a:schemeClr val="tx1"/>
                          </a:solidFill>
                          <a:latin typeface="Segoe UI Emoji" panose="020B0502040204020203" pitchFamily="34" charset="0"/>
                          <a:ea typeface="BIZ UDゴシック" panose="020B0400000000000000" pitchFamily="49" charset="-128"/>
                        </a:rPr>
                        <a:t>)</a:t>
                      </a: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   これまで単独で実施していたイベントを複数の自治会で合同で実施、自治会の枠を超えたイベントの開催　など</a:t>
                      </a: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66700" marR="0" lvl="0" indent="-266700" algn="l" defTabSz="685800" rtl="0" eaLnBrk="1" fontAlgn="auto" latinLnBrk="0" hangingPunct="1">
                        <a:lnSpc>
                          <a:spcPct val="100000"/>
                        </a:lnSpc>
                        <a:spcBef>
                          <a:spcPts val="0"/>
                        </a:spcBef>
                        <a:spcAft>
                          <a:spcPts val="0"/>
                        </a:spcAft>
                        <a:buClrTx/>
                        <a:buSzTx/>
                        <a:buFontTx/>
                        <a:buNone/>
                        <a:tabLst/>
                        <a:defRPr/>
                      </a:pPr>
                      <a:r>
                        <a:rPr kumimoji="1" lang="en-US" altLang="ja-JP" sz="900" b="0" i="0" baseline="0" dirty="0">
                          <a:solidFill>
                            <a:schemeClr val="tx1"/>
                          </a:solidFill>
                          <a:latin typeface="Segoe UI Emoji" panose="020B0502040204020203" pitchFamily="34" charset="0"/>
                          <a:ea typeface="BIZ UDゴシック" panose="020B0400000000000000" pitchFamily="49" charset="-128"/>
                        </a:rPr>
                        <a:t>※ 60</a:t>
                      </a: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万円を限度とします</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vMerge="1">
                  <a:txBody>
                    <a:bodyPr/>
                    <a:lstStyle/>
                    <a:p>
                      <a:pPr marL="266700" marR="0" lvl="0" indent="-266700" algn="l" defTabSz="685800" rtl="0" eaLnBrk="1" fontAlgn="auto" latinLnBrk="0" hangingPunct="1">
                        <a:lnSpc>
                          <a:spcPct val="100000"/>
                        </a:lnSpc>
                        <a:spcBef>
                          <a:spcPts val="0"/>
                        </a:spcBef>
                        <a:spcAft>
                          <a:spcPts val="0"/>
                        </a:spcAft>
                        <a:buClrTx/>
                        <a:buSzTx/>
                        <a:buFontTx/>
                        <a:buNone/>
                        <a:tabLst/>
                        <a:defRPr/>
                      </a:pPr>
                      <a:endParaRPr kumimoji="1" lang="ja-JP" altLang="en-US" sz="90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9232078"/>
                  </a:ext>
                </a:extLst>
              </a:tr>
              <a:tr h="507444">
                <a:tc rowSpan="2">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200" b="1" i="0" baseline="0" dirty="0">
                          <a:solidFill>
                            <a:schemeClr val="tx1"/>
                          </a:solidFill>
                          <a:latin typeface="Segoe UI Emoji" panose="020B0502040204020203" pitchFamily="34" charset="0"/>
                          <a:ea typeface="BIZ UDゴシック" panose="020B0400000000000000" pitchFamily="49" charset="-128"/>
                        </a:rPr>
                        <a:t>４．合併事業</a:t>
                      </a:r>
                    </a:p>
                  </a:txBody>
                  <a:tcPr marL="72000" marR="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200" b="0" i="0" baseline="0" dirty="0">
                          <a:solidFill>
                            <a:schemeClr val="tx1"/>
                          </a:solidFill>
                          <a:latin typeface="Segoe UI Emoji" panose="020B0502040204020203" pitchFamily="34" charset="0"/>
                          <a:ea typeface="BIZ UDゴシック" panose="020B0400000000000000" pitchFamily="49" charset="-128"/>
                        </a:rPr>
                        <a:t>担い手不足等による自治会の合併に向けた取り組みを支援</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Emoji" panose="020B0502040204020203" pitchFamily="34" charset="0"/>
                          <a:ea typeface="BIZ UDゴシック" panose="020B0400000000000000" pitchFamily="49" charset="-128"/>
                          <a:cs typeface="+mn-cs"/>
                        </a:rPr>
                        <a:t>５万円＋参加自治会数</a:t>
                      </a:r>
                      <a:endParaRPr kumimoji="1" lang="en-US" altLang="ja-JP" sz="1200" b="0" i="0" u="none" strike="noStrike" kern="1200" cap="none" spc="0" normalizeH="0" baseline="0" noProof="0" dirty="0">
                        <a:ln>
                          <a:noFill/>
                        </a:ln>
                        <a:solidFill>
                          <a:prstClr val="black"/>
                        </a:solidFill>
                        <a:effectLst/>
                        <a:uLnTx/>
                        <a:uFillTx/>
                        <a:latin typeface="Segoe UI Emoji" panose="020B0502040204020203" pitchFamily="34" charset="0"/>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Segoe UI Emoji" panose="020B0502040204020203" pitchFamily="34" charset="0"/>
                          <a:ea typeface="BIZ UDゴシック" panose="020B0400000000000000"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Segoe UI Emoji" panose="020B0502040204020203" pitchFamily="34" charset="0"/>
                          <a:ea typeface="BIZ UDゴシック" panose="020B0400000000000000" pitchFamily="49" charset="-128"/>
                          <a:cs typeface="+mn-cs"/>
                        </a:rPr>
                        <a:t>５万円</a:t>
                      </a: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消耗品費 </a:t>
                      </a:r>
                      <a:r>
                        <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印刷製本費</a:t>
                      </a:r>
                      <a:endParaRPr kumimoji="1" lang="en-US" altLang="ja-JP"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通信運搬費</a:t>
                      </a:r>
                      <a:endParaRPr kumimoji="1" lang="ja-JP" altLang="en-US" sz="1100" b="0" i="0" u="none" strike="noStrike" kern="1200" cap="none" spc="0" normalizeH="0" baseline="0" noProof="0" dirty="0">
                        <a:ln>
                          <a:noFill/>
                        </a:ln>
                        <a:solidFill>
                          <a:prstClr val="black"/>
                        </a:solidFill>
                        <a:effectLst/>
                        <a:uLnTx/>
                        <a:uFillTx/>
                        <a:latin typeface="Segoe UI Emoji" panose="020B0502040204020203" pitchFamily="34" charset="0"/>
                        <a:ea typeface="BIZ UDゴシック" panose="020B0400000000000000" pitchFamily="49" charset="-128"/>
                        <a:cs typeface="+mn-cs"/>
                      </a:endParaRPr>
                    </a:p>
                  </a:txBody>
                  <a:tcPr marL="72000" marR="108000" marT="72000" marB="36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749044768"/>
                  </a:ext>
                </a:extLst>
              </a:tr>
              <a:tr h="351668">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266700" marR="0" lvl="0" indent="-266700" algn="l" defTabSz="685800" rtl="0" eaLnBrk="1" fontAlgn="auto" latinLnBrk="0" hangingPunct="1">
                        <a:lnSpc>
                          <a:spcPct val="100000"/>
                        </a:lnSpc>
                        <a:spcBef>
                          <a:spcPts val="0"/>
                        </a:spcBef>
                        <a:spcAft>
                          <a:spcPts val="0"/>
                        </a:spcAft>
                        <a:buClrTx/>
                        <a:buSzTx/>
                        <a:buFontTx/>
                        <a:buNone/>
                        <a:tabLst/>
                        <a:defRPr/>
                      </a:pPr>
                      <a:r>
                        <a:rPr kumimoji="1" lang="en-US" altLang="ja-JP" sz="900" b="0" i="0" baseline="0" dirty="0">
                          <a:solidFill>
                            <a:schemeClr val="tx1"/>
                          </a:solidFill>
                          <a:latin typeface="Segoe UI Emoji" panose="020B0502040204020203" pitchFamily="34" charset="0"/>
                          <a:ea typeface="BIZ UDゴシック" panose="020B0400000000000000" pitchFamily="49" charset="-128"/>
                        </a:rPr>
                        <a:t>(</a:t>
                      </a: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例</a:t>
                      </a:r>
                      <a:r>
                        <a:rPr kumimoji="1" lang="en-US" altLang="ja-JP" sz="900" b="0" i="0" baseline="0" dirty="0">
                          <a:solidFill>
                            <a:schemeClr val="tx1"/>
                          </a:solidFill>
                          <a:latin typeface="Segoe UI Emoji" panose="020B0502040204020203" pitchFamily="34" charset="0"/>
                          <a:ea typeface="BIZ UDゴシック" panose="020B0400000000000000" pitchFamily="49" charset="-128"/>
                        </a:rPr>
                        <a:t>)</a:t>
                      </a:r>
                      <a:r>
                        <a:rPr kumimoji="1" lang="ja-JP" altLang="en-US" sz="900" b="0" i="0" baseline="0" dirty="0">
                          <a:solidFill>
                            <a:schemeClr val="tx1"/>
                          </a:solidFill>
                          <a:latin typeface="Segoe UI Emoji" panose="020B0502040204020203" pitchFamily="34" charset="0"/>
                          <a:ea typeface="BIZ UDゴシック" panose="020B0400000000000000" pitchFamily="49" charset="-128"/>
                        </a:rPr>
                        <a:t>   合併の打ち合わせや会議、合併に伴い必要となる住民への説明資料の作成費　など</a:t>
                      </a: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vMerge="1">
                  <a:txBody>
                    <a:bodyPr/>
                    <a:lstStyle/>
                    <a:p>
                      <a:pPr marL="266700" marR="0" lvl="0" indent="-266700" algn="l" defTabSz="685800" rtl="0" eaLnBrk="1" fontAlgn="auto" latinLnBrk="0" hangingPunct="1">
                        <a:lnSpc>
                          <a:spcPct val="100000"/>
                        </a:lnSpc>
                        <a:spcBef>
                          <a:spcPts val="0"/>
                        </a:spcBef>
                        <a:spcAft>
                          <a:spcPts val="0"/>
                        </a:spcAft>
                        <a:buClrTx/>
                        <a:buSzTx/>
                        <a:buFontTx/>
                        <a:buNone/>
                        <a:tabLst/>
                        <a:defRPr/>
                      </a:pPr>
                      <a:endParaRPr kumimoji="1" lang="ja-JP" altLang="en-US" sz="90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266700" marR="0" lvl="0" indent="-266700" algn="l" defTabSz="685800" rtl="0" eaLnBrk="1" fontAlgn="auto" latinLnBrk="0" hangingPunct="1">
                        <a:lnSpc>
                          <a:spcPct val="100000"/>
                        </a:lnSpc>
                        <a:spcBef>
                          <a:spcPts val="0"/>
                        </a:spcBef>
                        <a:spcAft>
                          <a:spcPts val="0"/>
                        </a:spcAft>
                        <a:buClrTx/>
                        <a:buSzTx/>
                        <a:buFontTx/>
                        <a:buNone/>
                        <a:tabLst/>
                        <a:defRPr/>
                      </a:pPr>
                      <a:endParaRPr kumimoji="1" lang="ja-JP" altLang="en-US" sz="900" b="0" i="0" baseline="0" dirty="0">
                        <a:solidFill>
                          <a:schemeClr val="tx1"/>
                        </a:solidFill>
                        <a:latin typeface="Segoe UI Emoji" panose="020B0502040204020203" pitchFamily="34" charset="0"/>
                        <a:ea typeface="BIZ UDゴシック" panose="020B0400000000000000" pitchFamily="49" charset="-128"/>
                      </a:endParaRPr>
                    </a:p>
                  </a:txBody>
                  <a:tcPr marL="72000" marR="108000" marT="36000" marB="72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F79646">
                        <a:lumMod val="20000"/>
                        <a:lumOff val="80000"/>
                      </a:srgbClr>
                    </a:solidFill>
                  </a:tcPr>
                </a:tc>
                <a:extLst>
                  <a:ext uri="{0D108BD9-81ED-4DB2-BD59-A6C34878D82A}">
                    <a16:rowId xmlns:a16="http://schemas.microsoft.com/office/drawing/2014/main" val="3815840140"/>
                  </a:ext>
                </a:extLst>
              </a:tr>
            </a:tbl>
          </a:graphicData>
        </a:graphic>
      </p:graphicFrame>
      <p:sp>
        <p:nvSpPr>
          <p:cNvPr id="11" name="正方形/長方形 10">
            <a:extLst>
              <a:ext uri="{FF2B5EF4-FFF2-40B4-BE49-F238E27FC236}">
                <a16:creationId xmlns:a16="http://schemas.microsoft.com/office/drawing/2014/main" id="{71B024D6-BAF5-4A37-A9FD-4E52849F1457}"/>
              </a:ext>
            </a:extLst>
          </p:cNvPr>
          <p:cNvSpPr/>
          <p:nvPr/>
        </p:nvSpPr>
        <p:spPr>
          <a:xfrm>
            <a:off x="7645108" y="128463"/>
            <a:ext cx="828000" cy="504000"/>
          </a:xfrm>
          <a:prstGeom prst="rect">
            <a:avLst/>
          </a:prstGeom>
          <a:solidFill>
            <a:srgbClr val="F79646">
              <a:lumMod val="5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お問合せ</a:t>
            </a:r>
          </a:p>
        </p:txBody>
      </p:sp>
      <p:sp>
        <p:nvSpPr>
          <p:cNvPr id="12" name="テキスト ボックス 11">
            <a:extLst>
              <a:ext uri="{FF2B5EF4-FFF2-40B4-BE49-F238E27FC236}">
                <a16:creationId xmlns:a16="http://schemas.microsoft.com/office/drawing/2014/main" id="{9B093C52-4847-43E7-93FC-B49DDA16DE8F}"/>
              </a:ext>
            </a:extLst>
          </p:cNvPr>
          <p:cNvSpPr txBox="1"/>
          <p:nvPr/>
        </p:nvSpPr>
        <p:spPr>
          <a:xfrm>
            <a:off x="8473108" y="128463"/>
            <a:ext cx="3528392" cy="504000"/>
          </a:xfrm>
          <a:prstGeom prst="rect">
            <a:avLst/>
          </a:prstGeom>
          <a:noFill/>
        </p:spPr>
        <p:txBody>
          <a:bodyPr wrap="square" rtlCol="0">
            <a:spAutoFit/>
          </a:bodyPr>
          <a:lstStyle/>
          <a:p>
            <a:r>
              <a:rPr lang="ja-JP" altLang="en-US" sz="1200" dirty="0">
                <a:solidFill>
                  <a:prstClr val="black"/>
                </a:solidFill>
                <a:latin typeface="Segoe UI Emoji" panose="020B0502040204020203" pitchFamily="34" charset="0"/>
                <a:ea typeface="BIZ UDゴシック" panose="020B0400000000000000" pitchFamily="49" charset="-128"/>
              </a:rPr>
              <a:t>土岐市まちづくり推進課</a:t>
            </a:r>
            <a:endParaRPr lang="en-US" altLang="ja-JP" sz="1200" dirty="0">
              <a:solidFill>
                <a:prstClr val="black"/>
              </a:solidFill>
              <a:latin typeface="Segoe UI Emoji" panose="020B0502040204020203" pitchFamily="34" charset="0"/>
              <a:ea typeface="BIZ UDゴシック" panose="020B0400000000000000" pitchFamily="49" charset="-128"/>
            </a:endParaRPr>
          </a:p>
          <a:p>
            <a:r>
              <a:rPr lang="ja-JP" altLang="en-US" sz="1200" dirty="0">
                <a:solidFill>
                  <a:prstClr val="black"/>
                </a:solidFill>
                <a:latin typeface="Segoe UI Emoji" panose="020B0502040204020203" pitchFamily="34" charset="0"/>
                <a:ea typeface="BIZ UDゴシック" panose="020B0400000000000000" pitchFamily="49" charset="-128"/>
              </a:rPr>
              <a:t> ☎</a:t>
            </a:r>
            <a:r>
              <a:rPr lang="ja-JP" altLang="en-US" sz="1400" dirty="0">
                <a:solidFill>
                  <a:prstClr val="black"/>
                </a:solidFill>
                <a:latin typeface="Segoe UI Emoji" panose="020B0502040204020203" pitchFamily="34" charset="0"/>
                <a:ea typeface="BIZ UDゴシック" panose="020B0400000000000000" pitchFamily="49" charset="-128"/>
              </a:rPr>
              <a:t> </a:t>
            </a:r>
            <a:r>
              <a:rPr lang="en-US" altLang="ja-JP" sz="1200" dirty="0">
                <a:solidFill>
                  <a:prstClr val="black"/>
                </a:solidFill>
                <a:latin typeface="Segoe UI Emoji" panose="020B0502040204020203" pitchFamily="34" charset="0"/>
                <a:ea typeface="BIZ UDゴシック" panose="020B0400000000000000" pitchFamily="49" charset="-128"/>
              </a:rPr>
              <a:t>0572-54-1207  /  </a:t>
            </a:r>
            <a:r>
              <a:rPr lang="ja-JP" altLang="en-US" sz="1200" dirty="0">
                <a:solidFill>
                  <a:prstClr val="black"/>
                </a:solidFill>
                <a:latin typeface="Segoe UI Emoji" panose="020B0502040204020203" pitchFamily="34" charset="0"/>
                <a:ea typeface="BIZ UDゴシック" panose="020B0400000000000000" pitchFamily="49" charset="-128"/>
              </a:rPr>
              <a:t>✉ </a:t>
            </a:r>
            <a:r>
              <a:rPr lang="en-US" altLang="ja-JP" sz="1200" dirty="0">
                <a:solidFill>
                  <a:prstClr val="black"/>
                </a:solidFill>
                <a:latin typeface="Segoe UI Emoji" panose="020B0502040204020203" pitchFamily="34" charset="0"/>
                <a:ea typeface="BIZ UDゴシック" panose="020B0400000000000000" pitchFamily="49" charset="-128"/>
              </a:rPr>
              <a:t>machisui@city.toki.lg.jp</a:t>
            </a:r>
            <a:endParaRPr lang="ja-JP" altLang="en-US" sz="1200" dirty="0">
              <a:solidFill>
                <a:prstClr val="black"/>
              </a:solidFill>
              <a:latin typeface="Segoe UI Emoji" panose="020B0502040204020203" pitchFamily="34" charset="0"/>
              <a:ea typeface="BIZ UDゴシック" panose="020B0400000000000000" pitchFamily="49" charset="-128"/>
            </a:endParaRPr>
          </a:p>
        </p:txBody>
      </p:sp>
      <p:sp>
        <p:nvSpPr>
          <p:cNvPr id="18" name="正方形/長方形 17">
            <a:extLst>
              <a:ext uri="{FF2B5EF4-FFF2-40B4-BE49-F238E27FC236}">
                <a16:creationId xmlns:a16="http://schemas.microsoft.com/office/drawing/2014/main" id="{09A97B57-BE71-47AC-89FA-CFC6F84869B5}"/>
              </a:ext>
            </a:extLst>
          </p:cNvPr>
          <p:cNvSpPr/>
          <p:nvPr/>
        </p:nvSpPr>
        <p:spPr>
          <a:xfrm>
            <a:off x="972409" y="1487920"/>
            <a:ext cx="11029091" cy="4101845"/>
          </a:xfrm>
          <a:prstGeom prst="rect">
            <a:avLst/>
          </a:prstGeom>
          <a:noFill/>
          <a:ln w="12700" cap="flat" cmpd="sng" algn="ctr">
            <a:solidFill>
              <a:srgbClr val="F79646">
                <a:lumMod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正方形/長方形 18">
            <a:extLst>
              <a:ext uri="{FF2B5EF4-FFF2-40B4-BE49-F238E27FC236}">
                <a16:creationId xmlns:a16="http://schemas.microsoft.com/office/drawing/2014/main" id="{72B135E4-AF92-4EE5-B956-B5D17F8880FB}"/>
              </a:ext>
            </a:extLst>
          </p:cNvPr>
          <p:cNvSpPr/>
          <p:nvPr/>
        </p:nvSpPr>
        <p:spPr>
          <a:xfrm>
            <a:off x="188639" y="5716988"/>
            <a:ext cx="648000" cy="1012548"/>
          </a:xfrm>
          <a:prstGeom prst="rect">
            <a:avLst/>
          </a:prstGeom>
          <a:solidFill>
            <a:srgbClr val="F79646">
              <a:lumMod val="5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kern="0" dirty="0">
                <a:solidFill>
                  <a:prstClr val="white"/>
                </a:solidFill>
                <a:latin typeface="BIZ UDゴシック" panose="020B0400000000000000" pitchFamily="49" charset="-128"/>
                <a:ea typeface="BIZ UDゴシック" panose="020B0400000000000000" pitchFamily="49" charset="-128"/>
              </a:rPr>
              <a:t>備考</a:t>
            </a:r>
            <a:endParaRPr kumimoji="0" lang="en-US" altLang="ja-JP"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20" name="正方形/長方形 19">
            <a:extLst>
              <a:ext uri="{FF2B5EF4-FFF2-40B4-BE49-F238E27FC236}">
                <a16:creationId xmlns:a16="http://schemas.microsoft.com/office/drawing/2014/main" id="{5BC12E2D-E5D3-479F-B799-483CC0D9A1EA}"/>
              </a:ext>
            </a:extLst>
          </p:cNvPr>
          <p:cNvSpPr/>
          <p:nvPr/>
        </p:nvSpPr>
        <p:spPr>
          <a:xfrm>
            <a:off x="972408" y="5716988"/>
            <a:ext cx="11029091" cy="1012546"/>
          </a:xfrm>
          <a:prstGeom prst="rect">
            <a:avLst/>
          </a:prstGeom>
          <a:noFill/>
          <a:ln w="12700" cap="flat" cmpd="sng" algn="ctr">
            <a:solidFill>
              <a:srgbClr val="F79646">
                <a:lumMod val="50000"/>
              </a:srgbClr>
            </a:solidFill>
            <a:prstDash val="solid"/>
          </a:ln>
          <a:effectLst/>
        </p:spPr>
        <p:txBody>
          <a:bodyPr tIns="4680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ysClr val="windowText" lastClr="000000"/>
                </a:solidFill>
                <a:effectLst/>
                <a:uLnTx/>
                <a:uFillTx/>
                <a:latin typeface="Segoe UI Emoji" panose="020B0502040204020203" pitchFamily="34" charset="0"/>
                <a:ea typeface="BIZ UDゴシック" panose="020B0400000000000000" pitchFamily="49" charset="-128"/>
                <a:cs typeface="+mn-cs"/>
              </a:rPr>
              <a:t>　補助対象経費の合計額から、事業に係る収入額（参加者負担金等）を控除した額を補助します。　　　　補助率 </a:t>
            </a:r>
            <a:r>
              <a:rPr kumimoji="0" lang="en-US" altLang="ja-JP" sz="2200" b="1" i="0" u="none" strike="noStrike" kern="0" cap="none" spc="0" normalizeH="0" baseline="0" noProof="0" dirty="0">
                <a:ln>
                  <a:noFill/>
                </a:ln>
                <a:solidFill>
                  <a:sysClr val="windowText" lastClr="000000"/>
                </a:solidFill>
                <a:effectLst/>
                <a:uLnTx/>
                <a:uFillTx/>
                <a:latin typeface="Segoe UI Emoji" panose="020B0502040204020203" pitchFamily="34" charset="0"/>
                <a:ea typeface="BIZ UDゴシック" panose="020B0400000000000000" pitchFamily="49" charset="-128"/>
                <a:cs typeface="+mn-cs"/>
              </a:rPr>
              <a:t>10/10</a:t>
            </a:r>
          </a:p>
          <a:p>
            <a:pPr lvl="0">
              <a:defRPr/>
            </a:pPr>
            <a:r>
              <a:rPr kumimoji="0" lang="ja-JP" altLang="en-US" sz="900" kern="0" dirty="0">
                <a:solidFill>
                  <a:sysClr val="windowText" lastClr="000000"/>
                </a:solidFill>
                <a:latin typeface="BIZ UDゴシック" panose="020B0400000000000000" pitchFamily="49" charset="-128"/>
                <a:ea typeface="BIZ UDゴシック" panose="020B0400000000000000" pitchFamily="49" charset="-128"/>
              </a:rPr>
              <a:t> 　 </a:t>
            </a:r>
            <a:r>
              <a:rPr kumimoji="0" lang="en-US" altLang="ja-JP" sz="900" kern="0" dirty="0">
                <a:solidFill>
                  <a:sysClr val="windowText" lastClr="000000"/>
                </a:solidFill>
                <a:latin typeface="BIZ UDゴシック" panose="020B0400000000000000" pitchFamily="49" charset="-128"/>
                <a:ea typeface="BIZ UDゴシック" panose="020B0400000000000000" pitchFamily="49" charset="-128"/>
              </a:rPr>
              <a:t>※</a:t>
            </a:r>
            <a:r>
              <a:rPr kumimoji="0" lang="ja-JP" altLang="en-US" sz="900" kern="0" dirty="0">
                <a:solidFill>
                  <a:sysClr val="windowText" lastClr="000000"/>
                </a:solidFill>
                <a:latin typeface="BIZ UDゴシック" panose="020B0400000000000000" pitchFamily="49" charset="-128"/>
                <a:ea typeface="BIZ UDゴシック" panose="020B0400000000000000" pitchFamily="49" charset="-128"/>
              </a:rPr>
              <a:t>１つの自治会が同じ年度内にこの補助金を重複して受けることはできません。</a:t>
            </a:r>
            <a:endParaRPr kumimoji="0" lang="en-US" altLang="ja-JP" sz="900" kern="0" dirty="0">
              <a:solidFill>
                <a:sysClr val="windowText" lastClr="000000"/>
              </a:solidFill>
              <a:latin typeface="BIZ UDゴシック" panose="020B0400000000000000" pitchFamily="49" charset="-128"/>
              <a:ea typeface="BIZ UDゴシック" panose="020B0400000000000000" pitchFamily="49" charset="-128"/>
            </a:endParaRPr>
          </a:p>
          <a:p>
            <a:pPr lvl="0">
              <a:defRPr/>
            </a:pPr>
            <a:r>
              <a:rPr kumimoji="0" lang="ja-JP" altLang="en-US" sz="900" kern="0" dirty="0">
                <a:solidFill>
                  <a:sysClr val="windowText" lastClr="000000"/>
                </a:solidFill>
                <a:latin typeface="BIZ UDゴシック" panose="020B0400000000000000" pitchFamily="49" charset="-128"/>
                <a:ea typeface="BIZ UDゴシック" panose="020B0400000000000000" pitchFamily="49" charset="-128"/>
              </a:rPr>
              <a:t>　　　ただし、 「３．協力・連携事業」及び「４．合併事業」のメニューついては、補助金を算定する際の参加自治会数からその自治会を除くことで申請ができます。</a:t>
            </a:r>
            <a:endParaRPr kumimoji="0" lang="en-US" altLang="ja-JP" sz="900" kern="0" dirty="0">
              <a:solidFill>
                <a:sysClr val="windowText" lastClr="000000"/>
              </a:solidFill>
              <a:latin typeface="BIZ UDゴシック" panose="020B0400000000000000" pitchFamily="49" charset="-128"/>
              <a:ea typeface="BIZ UDゴシック" panose="020B0400000000000000" pitchFamily="49" charset="-128"/>
            </a:endParaRPr>
          </a:p>
          <a:p>
            <a:pPr lvl="0">
              <a:defRPr/>
            </a:pPr>
            <a:r>
              <a:rPr kumimoji="0" lang="ja-JP" altLang="en-US" sz="900" kern="0" dirty="0">
                <a:solidFill>
                  <a:sysClr val="windowText" lastClr="000000"/>
                </a:solidFill>
                <a:latin typeface="BIZ UDゴシック" panose="020B0400000000000000" pitchFamily="49" charset="-128"/>
                <a:ea typeface="BIZ UDゴシック" panose="020B0400000000000000" pitchFamily="49" charset="-128"/>
              </a:rPr>
              <a:t>　　</a:t>
            </a:r>
            <a:r>
              <a:rPr kumimoji="0" lang="en-US" altLang="ja-JP" sz="900" kern="0" dirty="0">
                <a:solidFill>
                  <a:sysClr val="windowText" lastClr="000000"/>
                </a:solidFill>
                <a:latin typeface="BIZ UDゴシック" panose="020B0400000000000000" pitchFamily="49" charset="-128"/>
                <a:ea typeface="BIZ UDゴシック" panose="020B0400000000000000" pitchFamily="49" charset="-128"/>
              </a:rPr>
              <a:t>※1</a:t>
            </a:r>
            <a:r>
              <a:rPr kumimoji="0" lang="ja-JP" altLang="en-US" sz="900" kern="0" dirty="0" err="1">
                <a:solidFill>
                  <a:sysClr val="windowText" lastClr="000000"/>
                </a:solidFill>
                <a:latin typeface="BIZ UDゴシック" panose="020B0400000000000000" pitchFamily="49" charset="-128"/>
                <a:ea typeface="BIZ UDゴシック" panose="020B0400000000000000" pitchFamily="49" charset="-128"/>
              </a:rPr>
              <a:t>つの</a:t>
            </a:r>
            <a:r>
              <a:rPr kumimoji="0" lang="ja-JP" altLang="en-US" sz="900" kern="0">
                <a:solidFill>
                  <a:sysClr val="windowText" lastClr="000000"/>
                </a:solidFill>
                <a:latin typeface="BIZ UDゴシック" panose="020B0400000000000000" pitchFamily="49" charset="-128"/>
                <a:ea typeface="BIZ UDゴシック" panose="020B0400000000000000" pitchFamily="49" charset="-128"/>
              </a:rPr>
              <a:t>自治会</a:t>
            </a:r>
            <a:r>
              <a:rPr kumimoji="0" lang="ja-JP" altLang="en-US" sz="900" kern="0" dirty="0">
                <a:solidFill>
                  <a:sysClr val="windowText" lastClr="000000"/>
                </a:solidFill>
                <a:latin typeface="BIZ UDゴシック" panose="020B0400000000000000" pitchFamily="49" charset="-128"/>
                <a:ea typeface="BIZ UDゴシック" panose="020B0400000000000000" pitchFamily="49" charset="-128"/>
              </a:rPr>
              <a:t>が同じ目的の事業での補助金を受けれるのは、「１．コミュニティ推進事業」及び「２．加入促進事業」は５回まで、</a:t>
            </a:r>
            <a:endParaRPr kumimoji="0" lang="en-US" altLang="ja-JP" sz="900" kern="0" dirty="0">
              <a:solidFill>
                <a:sysClr val="windowText" lastClr="000000"/>
              </a:solidFill>
              <a:latin typeface="BIZ UDゴシック" panose="020B0400000000000000" pitchFamily="49" charset="-128"/>
              <a:ea typeface="BIZ UDゴシック" panose="020B0400000000000000" pitchFamily="49"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kern="0" dirty="0">
                <a:solidFill>
                  <a:sysClr val="windowText" lastClr="000000"/>
                </a:solidFill>
                <a:latin typeface="BIZ UDゴシック" panose="020B0400000000000000" pitchFamily="49" charset="-128"/>
                <a:ea typeface="BIZ UDゴシック" panose="020B0400000000000000" pitchFamily="49" charset="-128"/>
              </a:rPr>
              <a:t>　 　</a:t>
            </a:r>
            <a:r>
              <a:rPr kumimoji="0" lang="ja-JP" altLang="en-US" sz="900" i="0" u="none" strike="noStrike" kern="0" cap="none" spc="0" normalizeH="0" baseline="0" noProof="0" dirty="0">
                <a:ln>
                  <a:noFill/>
                </a:ln>
                <a:solidFill>
                  <a:sysClr val="windowText" lastClr="000000"/>
                </a:solidFill>
                <a:effectLst/>
                <a:uLnTx/>
                <a:uFillTx/>
                <a:latin typeface="BIZ UDゴシック" panose="020B0400000000000000" pitchFamily="49" charset="-128"/>
                <a:ea typeface="BIZ UDゴシック" panose="020B0400000000000000" pitchFamily="49" charset="-128"/>
              </a:rPr>
              <a:t>「３．協力・連携事業」は３回まで、「４．合併事業」は２回までとなります。</a:t>
            </a:r>
          </a:p>
        </p:txBody>
      </p:sp>
    </p:spTree>
    <p:extLst>
      <p:ext uri="{BB962C8B-B14F-4D97-AF65-F5344CB8AC3E}">
        <p14:creationId xmlns:p14="http://schemas.microsoft.com/office/powerpoint/2010/main" val="37819874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591</Words>
  <Application>Microsoft Office PowerPoint</Application>
  <PresentationFormat>ワイド画面</PresentationFormat>
  <Paragraphs>53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UDゴシック</vt:lpstr>
      <vt:lpstr>ＭＳ Ｐゴシック</vt:lpstr>
      <vt:lpstr>游ゴシック</vt:lpstr>
      <vt:lpstr>游ゴシック Light</vt:lpstr>
      <vt:lpstr>Arial</vt:lpstr>
      <vt:lpstr>Calibri</vt:lpstr>
      <vt:lpstr>Segoe UI Emoji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正村　修一郎</dc:creator>
  <cp:lastModifiedBy>和田　匡史</cp:lastModifiedBy>
  <cp:revision>26</cp:revision>
  <cp:lastPrinted>2021-05-19T02:04:52Z</cp:lastPrinted>
  <dcterms:created xsi:type="dcterms:W3CDTF">2021-05-11T02:16:13Z</dcterms:created>
  <dcterms:modified xsi:type="dcterms:W3CDTF">2023-10-25T09:03:33Z</dcterms:modified>
</cp:coreProperties>
</file>